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64" r:id="rId10"/>
    <p:sldId id="262" r:id="rId11"/>
    <p:sldId id="274" r:id="rId12"/>
    <p:sldId id="275" r:id="rId13"/>
    <p:sldId id="278" r:id="rId14"/>
    <p:sldId id="279" r:id="rId15"/>
    <p:sldId id="276" r:id="rId16"/>
    <p:sldId id="280" r:id="rId17"/>
    <p:sldId id="281" r:id="rId18"/>
    <p:sldId id="282" r:id="rId19"/>
    <p:sldId id="286" r:id="rId20"/>
    <p:sldId id="287" r:id="rId21"/>
    <p:sldId id="259" r:id="rId22"/>
    <p:sldId id="277" r:id="rId23"/>
    <p:sldId id="272" r:id="rId24"/>
    <p:sldId id="265" r:id="rId25"/>
    <p:sldId id="288" r:id="rId26"/>
  </p:sldIdLst>
  <p:sldSz cx="18288000" cy="10287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페이퍼로지 7 Bold" charset="-127"/>
      <p:bold r:id="rId30"/>
    </p:embeddedFont>
    <p:embeddedFont>
      <p:font typeface="학교안심 알림장 TTF B" panose="02000703000000000000" pitchFamily="2" charset="-127"/>
      <p:bold r:id="rId31"/>
    </p:embeddedFont>
    <p:embeddedFont>
      <p:font typeface="학교안심 알림장 TTF R" panose="02000503000000000000" pitchFamily="2" charset="-127"/>
      <p:regular r:id="rId32"/>
    </p:embeddedFont>
    <p:embeddedFont>
      <p:font typeface="Aileron Bold" panose="020B0600000101010101" charset="0"/>
      <p:regular r:id="rId33"/>
    </p:embeddedFont>
    <p:embeddedFont>
      <p:font typeface="Aileron Heavy" panose="020B0600000101010101" charset="0"/>
      <p:regular r:id="rId34"/>
    </p:embeddedFont>
    <p:embeddedFont>
      <p:font typeface="Bitcount Grid Double Roman Semi" panose="020B0600000101010101" charset="0"/>
      <p:bold r:id="rId35"/>
    </p:embeddedFont>
    <p:embeddedFont>
      <p:font typeface="Work Sans Bold" panose="020B0600000101010101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>
        <p:scale>
          <a:sx n="50" d="100"/>
          <a:sy n="50" d="100"/>
        </p:scale>
        <p:origin x="272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0AF5A-8A23-E25A-8940-6AB4261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A78ACD-8EED-9558-C2FA-6F849250E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639BC-528F-4645-6980-7F129075A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695FF-374E-CF1E-47DD-E904F0DF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3877"/>
          <a:stretch>
            <a:fillRect/>
          </a:stretch>
        </p:blipFill>
        <p:spPr>
          <a:xfrm>
            <a:off x="5420160" y="3162300"/>
            <a:ext cx="11939414" cy="56680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750469D4-3D15-8F8A-7DC6-C86BCF812DD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EAFDBBA0-0020-DA7E-876B-5B6280731DC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65340542-CF13-6E4C-8431-5E59A09E19EF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3EE2E012-56B0-F2BD-B7A7-06C1D90A651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권한에서만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4062"/>
          <a:stretch>
            <a:fillRect/>
          </a:stretch>
        </p:blipFill>
        <p:spPr>
          <a:xfrm>
            <a:off x="5105400" y="2933700"/>
            <a:ext cx="12817272" cy="6096000"/>
          </a:xfrm>
          <a:prstGeom prst="rect">
            <a:avLst/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722D2B95-90DC-374D-E70D-666062396EA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F218394-828D-C715-3C67-3046D67F2D7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423ACB26-F63C-C658-AEBB-9D9F4782DD0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ED613AC1-AF89-82BD-EF14-A31074F1C255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56A60-F193-D547-DEA0-0A71C82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34D8FF-AAD9-910A-5BD8-72CE4D5CA99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64E2DA-65EA-8CC2-9F42-FE0A76CFDD5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7263D9-F17E-1FF5-8225-F37A37DC284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F2546F-FAED-EE87-BF6C-0E0D018925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9EC44CD-B2C6-3457-0AF2-E1CB1835D04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D7AF013-372A-39F1-F313-5CA059100B6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1E3A041-7E39-9447-A791-88FC2B0D707A}"/>
              </a:ext>
            </a:extLst>
          </p:cNvPr>
          <p:cNvSpPr txBox="1"/>
          <p:nvPr/>
        </p:nvSpPr>
        <p:spPr>
          <a:xfrm>
            <a:off x="1486806" y="3924300"/>
            <a:ext cx="4112988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메인페이지의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검색창에서 원하는 동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종류 검색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동네 리포트에서 검색 결과 조회 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4456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603E2-374A-56EC-933F-0B553FBFF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D51846DF-96BD-770B-118D-398DE8789159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7713248-B3CF-670B-4485-989E506BA84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BFB8E90-9C8D-C0A2-796C-E143D30785A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D863F53-68AC-20EA-B3BC-5104F2D14832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A6634C0-446E-BBCD-D251-BDB07C2F9217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DE1E32E-227A-FB53-4EAB-8E32AFB7EC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937C654-E831-AFF6-5532-672563765172}"/>
              </a:ext>
            </a:extLst>
          </p:cNvPr>
          <p:cNvSpPr txBox="1"/>
          <p:nvPr/>
        </p:nvSpPr>
        <p:spPr>
          <a:xfrm>
            <a:off x="1143000" y="4000500"/>
            <a:ext cx="5752194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예측 리포트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지역명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선택 →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 분석하기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점포당 월 매출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AI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예측 창업 성공확률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특징 분석 결과 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68051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13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9092250" y="4896097"/>
            <a:ext cx="8229600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  <a:p>
            <a:pPr algn="just">
              <a:spcBef>
                <a:spcPct val="0"/>
              </a:spcBef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단순히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상권지표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하나만으로는 해당 업종의 실제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생존력을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반영하기 어려움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상권 변화지표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업종별 평균 운영 기간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3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가지를 조합한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‘2/3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을 수립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algn="just">
              <a:spcBef>
                <a:spcPct val="0"/>
              </a:spcBef>
            </a:pP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(2/3 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원칙 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세가지 지표 중 최소 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2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개가 긍정적인 신호를 보낼 때 진입한다는 의사결정 모델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4EF4C-BF30-BFDB-D8F1-941E8B8E7AEA}"/>
              </a:ext>
            </a:extLst>
          </p:cNvPr>
          <p:cNvGrpSpPr/>
          <p:nvPr/>
        </p:nvGrpSpPr>
        <p:grpSpPr>
          <a:xfrm>
            <a:off x="1958168" y="3662852"/>
            <a:ext cx="14268163" cy="461665"/>
            <a:chOff x="1600200" y="4189869"/>
            <a:chExt cx="14268163" cy="461665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3200" dirty="0" err="1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7277648" y="4256950"/>
              <a:ext cx="4685752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904C9E-7390-0E25-8BD9-6625AA73CFA9}"/>
              </a:ext>
            </a:extLst>
          </p:cNvPr>
          <p:cNvSpPr txBox="1"/>
          <p:nvPr/>
        </p:nvSpPr>
        <p:spPr>
          <a:xfrm>
            <a:off x="1376362" y="4896097"/>
            <a:ext cx="6548438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독립변수 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월평균소득금액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총직장인구수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총상주인구수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총유동인구수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지객시설수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폐업률을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데이터 수집</a:t>
            </a:r>
            <a:endParaRPr lang="en-US" altLang="ko-KR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 직장인구수의 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결측치를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행정동별 평균 직장인구로 대체 </a:t>
            </a:r>
            <a:endParaRPr lang="en-US" altLang="ko-KR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</a:t>
            </a:r>
            <a:r>
              <a:rPr lang="en-US" altLang="ko-KR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핫인코딩을</a:t>
            </a:r>
            <a:r>
              <a:rPr lang="ko-KR" altLang="en-US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통해 범주형 데이터를 수치형으로 변환하여 모델에 입력</a:t>
            </a:r>
            <a:endParaRPr lang="en-US" altLang="ko-KR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55011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432AF7DE-DD0C-293A-B9C2-21F2F1B0F04B}"/>
              </a:ext>
            </a:extLst>
          </p:cNvPr>
          <p:cNvSpPr txBox="1"/>
          <p:nvPr/>
        </p:nvSpPr>
        <p:spPr>
          <a:xfrm>
            <a:off x="476250" y="323419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A940314-299C-C4B8-1F1B-3EC4951786D0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1143000" y="5555054"/>
            <a:ext cx="9367838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XGBRegressor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→ </a:t>
            </a:r>
            <a:r>
              <a:rPr lang="en-US" altLang="ko-KR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XGBoost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내부적으로 여러 개의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결정트리를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순차적으로 학습시켜 이전 모델의 오차를 계속해서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보정해나가기때문에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변수나 관계가 많은 매출 예측과 같은 데이터분석에 용이하다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 계수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R²(0.6824)  :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이 모델은 매출액 변동의 약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68%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정도를 설명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점포당 평균 매출 오차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(MAE): 19,854,802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원 → 이 모델이 예측한 매출액은 실제 매출보다 약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1,985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만원 정도 더 높거나 낮게 예측될 수 있음 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⇒ 서울시 상권의 광범위한 매출 범위를 고려할 때 유의미한 예측범위를 형성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6DEF67E1-FB15-1D85-4B39-3A1A3D2FC890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8221421-DDC7-5663-6E33-713ED02721C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3B6820E-AF7A-0BD9-1B3E-D42331C29D17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1C66F615-7B4F-39B0-4C51-149052266EB1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14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3E07919-1EA8-8B0F-409D-190BB819803A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52B4C1-6A67-D423-AD1F-9B45BE68363B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8B6DA1B1-8199-C10F-F5F8-3429A9BEDCF1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E0E60A5-2F1A-5B32-8B7C-D926C5EE4B96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65E8A-A4DE-E0D1-A4D9-552A1B3574D9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32F01B-494D-99BF-E9A9-8301AF8C2837}"/>
              </a:ext>
            </a:extLst>
          </p:cNvPr>
          <p:cNvSpPr txBox="1"/>
          <p:nvPr/>
        </p:nvSpPr>
        <p:spPr>
          <a:xfrm>
            <a:off x="1376362" y="4896097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A67F5F-07B7-BBC5-E188-875CD4CA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4599552"/>
            <a:ext cx="5419582" cy="53640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BA65479A-C6FD-A05E-0FB2-F0FFD3A4431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FDE7B4D-3414-2779-1DC4-6F9F41C4E703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3CB49AF-0080-7066-3377-C654D548EF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D7A6B4B9-A8BB-D1EE-3153-58D946D77E4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15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3393F3A-D7A4-8D83-9CEC-1B08170A3F2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F784E-FF84-5C8C-B6C2-8B3348DD2899}"/>
              </a:ext>
            </a:extLst>
          </p:cNvPr>
          <p:cNvSpPr txBox="1"/>
          <p:nvPr/>
        </p:nvSpPr>
        <p:spPr>
          <a:xfrm>
            <a:off x="8991600" y="5175507"/>
            <a:ext cx="9055788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표준화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en-US" altLang="ko-KR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StandardScaler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매출액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억 단위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점포 수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 단위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등과 같이 판이한 단위를 평균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표준편차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1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맞춰 모델의 학습 속도와 안정성을 확보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훈련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테스트 분리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데이터를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8:2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나누어 모델이 한 번도 보지 못한  데이터로 실전 테스트를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치르도록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설계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XGBoost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채택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유동인구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수 사이의 복잡한 비선형 관계를 학습하는 데 최적화됨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이상치에 강하며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변수 중요도를 통해 성공 요인을 수학적으로 증명 가능함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07DAC262-8D3E-3503-4DA9-E3D9FEC85E4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C595A1-73DC-563D-853B-101C11B47837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6269DFB3-31D2-9515-6F7A-A0BE9113052D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C18B74CE-8A18-C4F7-E59D-3404C5198DC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09DF6F-9888-7989-96E7-0F8A5A07A0AF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5D82DF-6BAD-6148-89E8-897C7B4F2D1B}"/>
              </a:ext>
            </a:extLst>
          </p:cNvPr>
          <p:cNvSpPr txBox="1"/>
          <p:nvPr/>
        </p:nvSpPr>
        <p:spPr>
          <a:xfrm>
            <a:off x="9374968" y="4683064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33" y="4794113"/>
            <a:ext cx="6767370" cy="50193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AF1194-55AD-1E71-9557-A914E0D15F19}"/>
              </a:ext>
            </a:extLst>
          </p:cNvPr>
          <p:cNvGrpSpPr/>
          <p:nvPr/>
        </p:nvGrpSpPr>
        <p:grpSpPr>
          <a:xfrm>
            <a:off x="1357455" y="4683064"/>
            <a:ext cx="7172325" cy="5232173"/>
            <a:chOff x="8835651" y="4064335"/>
            <a:chExt cx="8658219" cy="567271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2"/>
            <a:stretch/>
          </p:blipFill>
          <p:spPr bwMode="auto">
            <a:xfrm>
              <a:off x="8835651" y="4064335"/>
              <a:ext cx="8658219" cy="567271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475" y="8429395"/>
              <a:ext cx="5116788" cy="1031657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69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6C00542-AFE2-9DB5-397C-D3B59A2ABE3A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48C1F79-D7E0-CA3C-FF82-954006DE7B2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228E682-9B29-585D-9901-3A537B8689D1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4304954-D657-E897-BEF0-CB67F5F11B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6F016BDE-2E24-489F-1635-3040C9435B0A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16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86DD2ABC-AEA9-20C2-4A56-4E17988073AE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048" name="TextBox 11">
            <a:extLst>
              <a:ext uri="{FF2B5EF4-FFF2-40B4-BE49-F238E27FC236}">
                <a16:creationId xmlns:a16="http://schemas.microsoft.com/office/drawing/2014/main" id="{50D60D1A-75D6-52FD-1AFF-AEA8819B1309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2FE27F6E-823E-0305-F8CE-663D41D53FF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2052" name="TextBox 11">
              <a:extLst>
                <a:ext uri="{FF2B5EF4-FFF2-40B4-BE49-F238E27FC236}">
                  <a16:creationId xmlns:a16="http://schemas.microsoft.com/office/drawing/2014/main" id="{A14FDA76-8324-236F-71B1-B668F94CA89A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053" name="TextBox 11">
              <a:extLst>
                <a:ext uri="{FF2B5EF4-FFF2-40B4-BE49-F238E27FC236}">
                  <a16:creationId xmlns:a16="http://schemas.microsoft.com/office/drawing/2014/main" id="{E31ECB6C-9429-1117-3D10-CDB2EBA80BF4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3E508C21-A043-3A4C-4402-1FAFE1DBF56F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055" name="부제목 2">
            <a:extLst>
              <a:ext uri="{FF2B5EF4-FFF2-40B4-BE49-F238E27FC236}">
                <a16:creationId xmlns:a16="http://schemas.microsoft.com/office/drawing/2014/main" id="{81679B66-8CAF-EA18-1A1F-12F5FACF8785}"/>
              </a:ext>
            </a:extLst>
          </p:cNvPr>
          <p:cNvSpPr txBox="1">
            <a:spLocks/>
          </p:cNvSpPr>
          <p:nvPr/>
        </p:nvSpPr>
        <p:spPr>
          <a:xfrm>
            <a:off x="1106920" y="5665706"/>
            <a:ext cx="7543799" cy="29368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예측한 값과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실제값이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얼마나 차이가 나는지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잔차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분석 실행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대부분의 값들이 예측한 값인 빨간 점선 주변에 있다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예측값과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동떨어진 값들도 있으나 홍대나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명동같은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데이터가 설명할 수 없는 초거대 상권일 가능성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D5B426C-993B-F1E4-84D8-4BF7B560EE4E}"/>
              </a:ext>
            </a:extLst>
          </p:cNvPr>
          <p:cNvSpPr txBox="1"/>
          <p:nvPr/>
        </p:nvSpPr>
        <p:spPr>
          <a:xfrm>
            <a:off x="1376362" y="4896097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05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8359776" y="8571272"/>
            <a:ext cx="3680294" cy="369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안정성 확인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(K-Fold)</a:t>
            </a:r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8CC09E91-99AE-5FA8-3570-8A3C0A9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518" y="5307845"/>
            <a:ext cx="61993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7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93D3C-4412-554F-53A9-187FA9C8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3BD6CDB-122A-10AB-2A40-40C985DAD6F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7C0A79A-B387-5C91-DB99-3EF12AA77728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F0C5AFF-8AF9-4AB4-0A62-1632AA84193D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E67DAA37-FBE8-6594-E55F-E346C2FAA20E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2444BB1-843A-5E9A-D996-A4CE71F007DD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17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F78B0BED-85CE-ED58-D028-F059B30BF95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E4FB447-ED6E-F95A-F63A-C5A699D18E5F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C0853-6710-CA30-8B65-0C1F7871381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0DCDDA3B-F586-FE2D-F6FC-D077EC214E13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0B146937-A96F-22D7-0CA6-ADC87162543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DBFE5E-A249-0A5F-60A3-B83704615E6D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9869212" y="5343619"/>
            <a:ext cx="68408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 정확도가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97.8%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비정상적으로 높게 나와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유출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의심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정답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(Y)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근거였던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등이 문제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(X)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에도 포함되어 답을 알고 푸는 상태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상권 환경 변수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인구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소득 등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만으로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재학습함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666699F9-A962-4128-711D-ABC063A80326}"/>
              </a:ext>
            </a:extLst>
          </p:cNvPr>
          <p:cNvGrpSpPr/>
          <p:nvPr/>
        </p:nvGrpSpPr>
        <p:grpSpPr>
          <a:xfrm>
            <a:off x="10129488" y="6852854"/>
            <a:ext cx="6715162" cy="1654299"/>
            <a:chOff x="9201079" y="6314492"/>
            <a:chExt cx="6715162" cy="1654299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9201079" y="7207292"/>
              <a:ext cx="463469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3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핵심 지표 제외 후 정확도</a:t>
              </a:r>
              <a:endParaRPr lang="en-US" altLang="ko-KR" sz="3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C6464847-34D4-4614-AEDA-C387F7125F5D}"/>
                </a:ext>
              </a:extLst>
            </p:cNvPr>
            <p:cNvSpPr txBox="1"/>
            <p:nvPr/>
          </p:nvSpPr>
          <p:spPr>
            <a:xfrm>
              <a:off x="13469759" y="6314492"/>
              <a:ext cx="2446482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5000"/>
                </a:lnSpc>
              </a:pPr>
              <a:r>
                <a:rPr lang="en-US" sz="6600" b="1" spc="-825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Aileron Heavy"/>
                  <a:sym typeface="Aileron Heavy"/>
                </a:rPr>
                <a:t>86.75</a:t>
              </a:r>
            </a:p>
          </p:txBody>
        </p:sp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8C0EEC71-EDAA-CE75-DAB4-AA3B3EC02A05}"/>
              </a:ext>
            </a:extLst>
          </p:cNvPr>
          <p:cNvGrpSpPr/>
          <p:nvPr/>
        </p:nvGrpSpPr>
        <p:grpSpPr>
          <a:xfrm>
            <a:off x="748455" y="5385122"/>
            <a:ext cx="8986169" cy="1313939"/>
            <a:chOff x="7937637" y="5931012"/>
            <a:chExt cx="9637259" cy="1548757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637" y="5931012"/>
              <a:ext cx="9354036" cy="1548757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9" name="TextBox 8">
              <a:extLst>
                <a:ext uri="{FF2B5EF4-FFF2-40B4-BE49-F238E27FC236}">
                  <a16:creationId xmlns:a16="http://schemas.microsoft.com/office/drawing/2014/main" id="{BA444878-7860-B46E-A958-A5E02607ADC7}"/>
                </a:ext>
              </a:extLst>
            </p:cNvPr>
            <p:cNvSpPr txBox="1"/>
            <p:nvPr/>
          </p:nvSpPr>
          <p:spPr>
            <a:xfrm>
              <a:off x="10869296" y="6644618"/>
              <a:ext cx="6705600" cy="835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데이터 분할과 무관하게 안정적인 성능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표준편차 </a:t>
              </a: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0.006 →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특정 데이터에 치우치지 않은 일반화된 모델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0A40A957-65B6-23B1-3299-8EDB78448745}"/>
              </a:ext>
            </a:extLst>
          </p:cNvPr>
          <p:cNvSpPr txBox="1"/>
          <p:nvPr/>
        </p:nvSpPr>
        <p:spPr>
          <a:xfrm>
            <a:off x="9869212" y="4601550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20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2035" b="-1"/>
          <a:stretch>
            <a:fillRect/>
          </a:stretch>
        </p:blipFill>
        <p:spPr bwMode="auto">
          <a:xfrm>
            <a:off x="764283" y="6871451"/>
            <a:ext cx="3849912" cy="3216716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1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4939455" y="7063144"/>
            <a:ext cx="4531080" cy="1830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59"/>
              </a:lnSpc>
            </a:pP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혼동 행렬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(Confusion Matrix)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정확 분류 다수 → 전반적인 예측 성능 우수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오답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(435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249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 →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성공이라고 예측했다가 실패하는 경우가 상대적으로 적음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38383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1818512"/>
            <a:chOff x="7954333" y="5590558"/>
            <a:chExt cx="7895265" cy="1818512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  <a:endParaRPr lang="en-US" sz="20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89505-BB3E-B8ED-B929-A65347C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F2C59DD-FFD5-30A8-2293-7ECB4014BF24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47DC34-7506-B785-B35C-CFFCB411B014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B9CC14-3663-ACD0-B088-3D6199E99048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6A2705-FC0F-868F-F574-FC0FEF57B713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047D49-0064-2C8B-4E8F-74FA47484AD3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18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377448D-EA9E-61C8-8705-9083BA2FAEA4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54778F-DB51-54B3-457F-A8E12D55F91F}"/>
              </a:ext>
            </a:extLst>
          </p:cNvPr>
          <p:cNvSpPr txBox="1"/>
          <p:nvPr/>
        </p:nvSpPr>
        <p:spPr>
          <a:xfrm>
            <a:off x="1143000" y="4000500"/>
            <a:ext cx="5752194" cy="4133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 분석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자치구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행정동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업종명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→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분석하기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증감률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경쟁도 지수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면적 밀도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점포당 유동인구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전망 등급에 관한 분석 결과 조회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EA4A7-EC86-F4A2-8241-FC172649D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3924300"/>
            <a:ext cx="8707401" cy="373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19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732277" y="2778329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사용 데이터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 행정구역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동별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679187"/>
              </p:ext>
            </p:extLst>
          </p:nvPr>
        </p:nvGraphicFramePr>
        <p:xfrm>
          <a:off x="609600" y="5422253"/>
          <a:ext cx="7305395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595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solidFill>
                          <a:srgbClr val="002060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선택 및 그룹화 기준 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데이터에서 중복방지를 위해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데이터만 활용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연간 개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·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 점포수의 총합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평균 유동인구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㎡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002060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행정동의 면적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4165078"/>
            <a:ext cx="16897350" cy="97842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42560"/>
              </p:ext>
            </p:extLst>
          </p:nvPr>
        </p:nvGraphicFramePr>
        <p:xfrm>
          <a:off x="7914994" y="5422253"/>
          <a:ext cx="10068206" cy="383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9133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3470050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  <a:gridCol w="4589023">
                  <a:extLst>
                    <a:ext uri="{9D8B030D-6E8A-4147-A177-3AD203B41FA5}">
                      <a16:colId xmlns:a16="http://schemas.microsoft.com/office/drawing/2014/main" val="843627589"/>
                    </a:ext>
                  </a:extLst>
                </a:gridCol>
              </a:tblGrid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 대비 업종이 포화 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최근 동일 업종 점포 수 증감 추이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 확대중인지 아닌지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비율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 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수요 대비 공급 경쟁 수준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 유동인구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한 점포가 확보할 수 있는 잠재 고객 규모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낮을수록 과열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12431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 ≥  상위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업종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평균</a:t>
                      </a:r>
                      <a:endParaRPr lang="en-US" altLang="ko-KR" sz="18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&gt;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경쟁도 지수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 err="1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기준값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endParaRPr lang="en-US" altLang="ko-KR" sz="18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수요는 충분하고 공급은 과도하지 않으며 시장 규모가 유지 또는 성장 중인 안정적인 업종 → 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좋음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  <a:tr h="383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0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다른 지표가 좋아도 시장 축소 위험 안내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주의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96878"/>
                  </a:ext>
                </a:extLst>
              </a:tr>
              <a:tr h="375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모든 조건이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과도한 위험 신호는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X,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뚜렷한 성장 신호 </a:t>
                      </a:r>
                      <a:r>
                        <a:rPr lang="en-US" altLang="ko-KR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 </a:t>
                      </a:r>
                      <a:r>
                        <a:rPr lang="ko-KR" altLang="en-US" sz="18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→ 보통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21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06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914400" y="2873233"/>
            <a:ext cx="132588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kakaomap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면적 경계 추가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mapshaper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457200" lvl="2"/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공공데이터의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SHP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는 보통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UTM-K(Bessel)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같은 국산 좌표계를 쓰기 때문에 전 세계 표준인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WGS84 (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위도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,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경도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좌표를 사용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</a:t>
            </a:r>
            <a:r>
              <a:rPr lang="en-US" altLang="ko-KR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kakao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기준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39468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497193"/>
            <a:ext cx="8534400" cy="39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 rot="5400000">
            <a:off x="17045625" y="262575"/>
            <a:ext cx="552450" cy="979799"/>
          </a:xfrm>
          <a:custGeom>
            <a:avLst/>
            <a:gdLst/>
            <a:ahLst/>
            <a:cxnLst/>
            <a:rect l="l" t="t" r="r" b="b"/>
            <a:pathLst>
              <a:path w="189122" h="335417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21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E3E2DE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DD701-D3ED-9AF1-7642-AC9D73E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>
            <a:extLst>
              <a:ext uri="{FF2B5EF4-FFF2-40B4-BE49-F238E27FC236}">
                <a16:creationId xmlns:a16="http://schemas.microsoft.com/office/drawing/2014/main" id="{4119E42D-255D-4374-B356-6BE93E2DE6C9}"/>
              </a:ext>
            </a:extLst>
          </p:cNvPr>
          <p:cNvSpPr txBox="1"/>
          <p:nvPr/>
        </p:nvSpPr>
        <p:spPr>
          <a:xfrm>
            <a:off x="2819400" y="1257300"/>
            <a:ext cx="12649199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THANK</a:t>
            </a:r>
          </a:p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90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4739948" y="1185864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6962"/>
          <a:stretch>
            <a:fillRect/>
          </a:stretch>
        </p:blipFill>
        <p:spPr>
          <a:xfrm>
            <a:off x="4876800" y="3238499"/>
            <a:ext cx="12669980" cy="582645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2358</Words>
  <Application>Microsoft Office PowerPoint</Application>
  <PresentationFormat>사용자 지정</PresentationFormat>
  <Paragraphs>327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학교안심 알림장 TTF R</vt:lpstr>
      <vt:lpstr>페이퍼로지 7 Bold</vt:lpstr>
      <vt:lpstr>Bitcount Grid Double Roman Semi</vt:lpstr>
      <vt:lpstr>Wingdings</vt:lpstr>
      <vt:lpstr>Arial</vt:lpstr>
      <vt:lpstr>Calibri</vt:lpstr>
      <vt:lpstr>Aileron Heavy</vt:lpstr>
      <vt:lpstr>맑은 고딕</vt:lpstr>
      <vt:lpstr>Aileron Bold</vt:lpstr>
      <vt:lpstr>Work Sans Bold</vt:lpstr>
      <vt:lpstr>학교안심 알림장 TTF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203</cp:revision>
  <dcterms:created xsi:type="dcterms:W3CDTF">2006-08-16T00:00:00Z</dcterms:created>
  <dcterms:modified xsi:type="dcterms:W3CDTF">2025-12-22T08:06:17Z</dcterms:modified>
  <dc:identifier>DAG5qZLZ9dk</dc:identifier>
</cp:coreProperties>
</file>